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57" r:id="rId5"/>
    <p:sldId id="269" r:id="rId6"/>
    <p:sldId id="271" r:id="rId7"/>
    <p:sldId id="272" r:id="rId8"/>
    <p:sldId id="273" r:id="rId9"/>
    <p:sldId id="274" r:id="rId10"/>
    <p:sldId id="275" r:id="rId11"/>
    <p:sldId id="260" r:id="rId12"/>
    <p:sldId id="264" r:id="rId13"/>
    <p:sldId id="263" r:id="rId14"/>
    <p:sldId id="266" r:id="rId15"/>
    <p:sldId id="265" r:id="rId16"/>
    <p:sldId id="267" r:id="rId17"/>
    <p:sldId id="268" r:id="rId18"/>
    <p:sldId id="278" r:id="rId19"/>
    <p:sldId id="279" r:id="rId20"/>
    <p:sldId id="282" r:id="rId21"/>
    <p:sldId id="276" r:id="rId22"/>
    <p:sldId id="283" r:id="rId23"/>
    <p:sldId id="297" r:id="rId24"/>
    <p:sldId id="296" r:id="rId25"/>
    <p:sldId id="281" r:id="rId26"/>
    <p:sldId id="284" r:id="rId27"/>
    <p:sldId id="285" r:id="rId28"/>
    <p:sldId id="286" r:id="rId29"/>
    <p:sldId id="287" r:id="rId30"/>
    <p:sldId id="288" r:id="rId31"/>
    <p:sldId id="289" r:id="rId32"/>
    <p:sldId id="292" r:id="rId33"/>
    <p:sldId id="294" r:id="rId34"/>
    <p:sldId id="291" r:id="rId35"/>
    <p:sldId id="295" r:id="rId36"/>
    <p:sldId id="270" r:id="rId37"/>
    <p:sldId id="280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D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0"/>
    <p:restoredTop sz="94650"/>
  </p:normalViewPr>
  <p:slideViewPr>
    <p:cSldViewPr snapToGrid="0">
      <p:cViewPr varScale="1">
        <p:scale>
          <a:sx n="118" d="100"/>
          <a:sy n="118" d="100"/>
        </p:scale>
        <p:origin x="23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5648-42F4-3041-95B6-2071A59C69BE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69532-1CC2-B24E-9CFC-15A00ABE9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69532-1CC2-B24E-9CFC-15A00ABE93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4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69532-1CC2-B24E-9CFC-15A00ABE93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0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69532-1CC2-B24E-9CFC-15A00ABE93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4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69532-1CC2-B24E-9CFC-15A00ABE93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0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BFAF73-FEC7-8348-8E5C-15613DD041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8D48BE-BA35-0A40-8662-D2F68AB6B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6" y="2322879"/>
            <a:ext cx="5480539" cy="3075598"/>
          </a:xfrm>
        </p:spPr>
        <p:txBody>
          <a:bodyPr anchor="t"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65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87D7-2D6D-FC4D-8285-52C7D4DA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537430"/>
            <a:ext cx="11359661" cy="2852737"/>
          </a:xfrm>
        </p:spPr>
        <p:txBody>
          <a:bodyPr anchor="b"/>
          <a:lstStyle>
            <a:lvl1pPr>
              <a:defRPr sz="60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5AF2-F273-7B48-B0A2-D90FD578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723" y="3417155"/>
            <a:ext cx="11359661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7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39DC-CC72-F244-9FE1-517760DA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9D30-12B7-4442-816E-11FF40FE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181600" cy="377214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9488C-DF45-1A43-9A5C-4B41316FF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1200" y="1825625"/>
            <a:ext cx="5181600" cy="377214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290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C664-BCEA-3A49-945C-01D9A2BC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5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59F0-4CF9-A842-AFCB-D9ED21E6D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095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B0B9-F49B-4545-8D93-BC8FEC51D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095" y="2505075"/>
            <a:ext cx="5157787" cy="316889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99151-90CD-E14C-B093-38FDD3A15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2DE78-D04A-F545-9FD8-81CD4B44F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6889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22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EF88-81B4-6F4A-97C2-E70D091F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77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86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3FAA7-1528-F64E-93AD-75F5FB0CA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8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8212-73F4-1F4F-B925-990E9A4E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3" y="365125"/>
            <a:ext cx="11160369" cy="132556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C1276-6C39-0740-876A-9EB30B82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825625"/>
            <a:ext cx="11160369" cy="407694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3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F1E1F-790F-7F45-AC52-BA7BF167A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587D7-2D6D-FC4D-8285-52C7D4DA7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69" y="537430"/>
            <a:ext cx="11359661" cy="2852737"/>
          </a:xfrm>
        </p:spPr>
        <p:txBody>
          <a:bodyPr anchor="b"/>
          <a:lstStyle>
            <a:lvl1pPr>
              <a:defRPr sz="6000"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5AF2-F273-7B48-B0A2-D90FD578A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169" y="3417155"/>
            <a:ext cx="11359661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32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39DC-CC72-F244-9FE1-517760DA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9D30-12B7-4442-816E-11FF40FE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0" y="1825625"/>
            <a:ext cx="5181600" cy="417072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9488C-DF45-1A43-9A5C-4B41316FF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072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8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C664-BCEA-3A49-945C-01D9A2BC4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56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F59F0-4CF9-A842-AFCB-D9ED21E6D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956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6B0B9-F49B-4545-8D93-BC8FEC51D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956" y="2505075"/>
            <a:ext cx="5157787" cy="353231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99151-90CD-E14C-B093-38FDD3A15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2DE78-D04A-F545-9FD8-81CD4B44F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231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964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8229FB-E7A3-B542-8537-B43A36131F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1EF88-81B4-6F4A-97C2-E70D091F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92" y="365125"/>
            <a:ext cx="10515600" cy="1325563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4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BD807-43E8-F844-96DB-34716B673A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8212-73F4-1F4F-B925-990E9A4E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76" y="365125"/>
            <a:ext cx="11160369" cy="1325563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C1276-6C39-0740-876A-9EB30B821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76" y="1825625"/>
            <a:ext cx="11160369" cy="383662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>
              <a:defRPr b="0" i="0">
                <a:solidFill>
                  <a:schemeClr val="tx1"/>
                </a:solidFill>
                <a:latin typeface="Gill Sans MT" panose="020B0502020104020203" pitchFamily="34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261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2FF9F-9ED9-964C-A889-15728BCA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6449B-ACBD-9A47-ACA5-86BA08537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BE780-8D7C-5449-A470-19295C2B9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22C93-07B2-CF4F-9F63-CAE8D9D56050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4784-DE5B-6C4C-945C-17A2AE192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A6DD2-3D5B-F24C-939F-46EC127CE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01E1A-A811-ED48-B70A-2A3CEB7BBFD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5A80F5-E74B-6943-A588-E3790333402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329"/>
            <a:ext cx="12192000" cy="68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1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5.jpeg"/><Relationship Id="rId5" Type="http://schemas.openxmlformats.org/officeDocument/2006/relationships/image" Target="../media/image30.jpeg"/><Relationship Id="rId10" Type="http://schemas.openxmlformats.org/officeDocument/2006/relationships/image" Target="../media/image34.png"/><Relationship Id="rId4" Type="http://schemas.openxmlformats.org/officeDocument/2006/relationships/image" Target="../media/image29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hepihut.com/products/4g-hat-for-raspberry-pi-lte-cat-4-3g-2g-with-gnss-positioning" TargetMode="External"/><Relationship Id="rId3" Type="http://schemas.openxmlformats.org/officeDocument/2006/relationships/image" Target="../media/image53.jpeg"/><Relationship Id="rId7" Type="http://schemas.openxmlformats.org/officeDocument/2006/relationships/hyperlink" Target="https://thepihut.com/products/raspberry-pi-camera-modul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hepihut.com/products/raspberry-pi-4-model-b?variant=20064052740158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hyperlink" Target="https://uk.pi-supply.com/products/pijuice-sola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0DAF-2A5C-3345-B855-649DEE55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343" y="2766218"/>
            <a:ext cx="27432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Gill Sans MT"/>
              </a:rPr>
              <a:t>VespAlert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542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5" y="372745"/>
            <a:ext cx="2637345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Mosaic 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48715E7-4A68-4456-9E6C-78142330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9" y="961441"/>
            <a:ext cx="9109326" cy="455466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291835" y="2144914"/>
            <a:ext cx="2280884" cy="1599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Proportion of training data using mosaics:</a:t>
            </a:r>
          </a:p>
          <a:p>
            <a:r>
              <a:rPr lang="en-GB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(best in training)</a:t>
            </a:r>
            <a:endParaRPr lang="en-GB" sz="1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</a:t>
            </a:r>
          </a:p>
          <a:p>
            <a:r>
              <a:rPr lang="en-GB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90%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(best in validation)</a:t>
            </a:r>
            <a:endParaRPr lang="en-GB" sz="14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8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418220-6F02-55CA-FE2C-93D46BAF8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19" y="961440"/>
            <a:ext cx="9109326" cy="455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5" y="372745"/>
            <a:ext cx="2637345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Mosaic 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291835" y="2144915"/>
            <a:ext cx="2280884" cy="128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Proportion of training data using mosaics:</a:t>
            </a:r>
          </a:p>
          <a:p>
            <a:r>
              <a:rPr lang="en-GB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 tiles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(best in training)</a:t>
            </a:r>
            <a:endParaRPr lang="en-GB" sz="1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tiles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(best in validation)</a:t>
            </a:r>
            <a:endParaRPr lang="en-GB" sz="14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98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9495B80-94D8-F98E-D0D0-8365CF1FD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0" b="904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F862A-85BD-3B37-BDBC-8A82484F8337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>
                <a:latin typeface="+mj-lt"/>
              </a:rPr>
              <a:t>Augmented </a:t>
            </a:r>
            <a:r>
              <a:rPr lang="en-US" sz="4000" dirty="0" err="1">
                <a:latin typeface="+mj-lt"/>
              </a:rPr>
              <a:t>colouration</a:t>
            </a:r>
            <a:endParaRPr lang="en-US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2158763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n-lt"/>
              </a:rPr>
              <a:t>RGB channel swap (30%)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n-lt"/>
              </a:rPr>
              <a:t>Image blur (20%)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n-lt"/>
              </a:rPr>
              <a:t>HSV shift (40%)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n-lt"/>
              </a:rPr>
              <a:t>Brightness/Contrast (50%)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+mn-lt"/>
              </a:rPr>
              <a:t>RGB shift* (30%)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E09516-63DA-EF58-17B8-2D0B222383C4}"/>
              </a:ext>
            </a:extLst>
          </p:cNvPr>
          <p:cNvSpPr txBox="1">
            <a:spLocks/>
          </p:cNvSpPr>
          <p:nvPr/>
        </p:nvSpPr>
        <p:spPr>
          <a:xfrm>
            <a:off x="7760072" y="4920738"/>
            <a:ext cx="3822189" cy="1609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n-lt"/>
              </a:rPr>
              <a:t>To account for variation in camera and environment set-up.</a:t>
            </a: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*Small deviations in each RGB channel to account for partially bleached backboards.</a:t>
            </a:r>
          </a:p>
        </p:txBody>
      </p:sp>
    </p:spTree>
    <p:extLst>
      <p:ext uri="{BB962C8B-B14F-4D97-AF65-F5344CB8AC3E}">
        <p14:creationId xmlns:p14="http://schemas.microsoft.com/office/powerpoint/2010/main" val="989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04" y="1000248"/>
            <a:ext cx="5603563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Copy-paste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521676" y="2454563"/>
            <a:ext cx="4110420" cy="1940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Utilise polygon labelling (thanks Pete &amp; Thomas!)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Put hornets onto different backgrounds during training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D451196-9FF0-0502-E15A-E058202E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69" y="1894416"/>
            <a:ext cx="7112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04" y="1000248"/>
            <a:ext cx="5603563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Copy-paste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521676" y="2454563"/>
            <a:ext cx="4110420" cy="19404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Utilise polygon labelling (thanks Pete &amp; Thomas!)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Put hornets onto different backgrounds during training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5DA6C46-5F2C-145E-FCFA-A7B3AD3B7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898" t="50178" r="1" b="26245"/>
          <a:stretch/>
        </p:blipFill>
        <p:spPr>
          <a:xfrm>
            <a:off x="7136779" y="1596564"/>
            <a:ext cx="3546089" cy="34687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BC55C-9FC6-0561-1434-5B9EE6CD5D46}"/>
              </a:ext>
            </a:extLst>
          </p:cNvPr>
          <p:cNvCxnSpPr>
            <a:cxnSpLocks/>
          </p:cNvCxnSpPr>
          <p:nvPr/>
        </p:nvCxnSpPr>
        <p:spPr>
          <a:xfrm flipH="1">
            <a:off x="7594169" y="1081668"/>
            <a:ext cx="890281" cy="743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D5363B-8058-73BE-6AFA-1B047E6B3FA5}"/>
              </a:ext>
            </a:extLst>
          </p:cNvPr>
          <p:cNvCxnSpPr>
            <a:cxnSpLocks/>
          </p:cNvCxnSpPr>
          <p:nvPr/>
        </p:nvCxnSpPr>
        <p:spPr>
          <a:xfrm>
            <a:off x="9420340" y="1081668"/>
            <a:ext cx="591565" cy="743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5581A4-8987-2B29-EF6C-BC71B4C6A062}"/>
              </a:ext>
            </a:extLst>
          </p:cNvPr>
          <p:cNvSpPr txBox="1"/>
          <p:nvPr/>
        </p:nvSpPr>
        <p:spPr>
          <a:xfrm>
            <a:off x="7005232" y="555316"/>
            <a:ext cx="407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Same hornets, different bait station.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BBDFCC-B8A6-F316-7ABB-6E33A4E12D84}"/>
              </a:ext>
            </a:extLst>
          </p:cNvPr>
          <p:cNvCxnSpPr>
            <a:cxnSpLocks/>
          </p:cNvCxnSpPr>
          <p:nvPr/>
        </p:nvCxnSpPr>
        <p:spPr>
          <a:xfrm flipH="1">
            <a:off x="7594169" y="1234068"/>
            <a:ext cx="1042681" cy="2903979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0745F8-3F95-F41D-9468-2757968D3EF4}"/>
              </a:ext>
            </a:extLst>
          </p:cNvPr>
          <p:cNvCxnSpPr>
            <a:cxnSpLocks/>
          </p:cNvCxnSpPr>
          <p:nvPr/>
        </p:nvCxnSpPr>
        <p:spPr>
          <a:xfrm>
            <a:off x="9270717" y="1238842"/>
            <a:ext cx="828135" cy="2672972"/>
          </a:xfrm>
          <a:prstGeom prst="straightConnector1">
            <a:avLst/>
          </a:prstGeom>
          <a:ln w="254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ame 21">
            <a:extLst>
              <a:ext uri="{FF2B5EF4-FFF2-40B4-BE49-F238E27FC236}">
                <a16:creationId xmlns:a16="http://schemas.microsoft.com/office/drawing/2014/main" id="{397C1B79-3974-377A-51F5-575455345545}"/>
              </a:ext>
            </a:extLst>
          </p:cNvPr>
          <p:cNvSpPr/>
          <p:nvPr/>
        </p:nvSpPr>
        <p:spPr>
          <a:xfrm>
            <a:off x="8414707" y="4779185"/>
            <a:ext cx="786267" cy="418454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C9C6D-EE95-A59B-E387-E1D2097644EF}"/>
              </a:ext>
            </a:extLst>
          </p:cNvPr>
          <p:cNvSpPr txBox="1"/>
          <p:nvPr/>
        </p:nvSpPr>
        <p:spPr>
          <a:xfrm>
            <a:off x="7136779" y="5294384"/>
            <a:ext cx="3546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Robust to time-stamped images</a:t>
            </a:r>
          </a:p>
        </p:txBody>
      </p:sp>
    </p:spTree>
    <p:extLst>
      <p:ext uri="{BB962C8B-B14F-4D97-AF65-F5344CB8AC3E}">
        <p14:creationId xmlns:p14="http://schemas.microsoft.com/office/powerpoint/2010/main" val="336875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04" y="1000248"/>
            <a:ext cx="5603563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Mix-up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521676" y="2454563"/>
            <a:ext cx="4110420" cy="19404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Overlay images proportionally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Place different hornets on different backgrounds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Generate realistic background augmentations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809E94-63CE-96CB-15B2-8611AB291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35" t="75662"/>
          <a:stretch/>
        </p:blipFill>
        <p:spPr>
          <a:xfrm>
            <a:off x="6096000" y="480446"/>
            <a:ext cx="5061488" cy="497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D7F33A1-5392-7FFF-14F3-FA521555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719" y="961441"/>
            <a:ext cx="9109326" cy="4554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25" y="372745"/>
            <a:ext cx="4668939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Mix-up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4F473-57A0-B05D-58C1-D824A803864E}"/>
              </a:ext>
            </a:extLst>
          </p:cNvPr>
          <p:cNvSpPr txBox="1">
            <a:spLocks/>
          </p:cNvSpPr>
          <p:nvPr/>
        </p:nvSpPr>
        <p:spPr>
          <a:xfrm>
            <a:off x="291835" y="2144914"/>
            <a:ext cx="2280884" cy="1599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ill Sans MT" panose="020B050202010402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Proportion of training data using mix-up:</a:t>
            </a:r>
          </a:p>
          <a:p>
            <a:r>
              <a:rPr lang="en-GB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0%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(best in training)</a:t>
            </a:r>
            <a:endParaRPr lang="en-GB" sz="14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50%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(well performing)</a:t>
            </a:r>
            <a:endParaRPr lang="en-GB" sz="14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100%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(well performing)</a:t>
            </a:r>
            <a:endParaRPr lang="en-GB" sz="14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8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826" y="2587398"/>
            <a:ext cx="7648348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Output: detections with confidence</a:t>
            </a:r>
          </a:p>
        </p:txBody>
      </p:sp>
    </p:spTree>
    <p:extLst>
      <p:ext uri="{BB962C8B-B14F-4D97-AF65-F5344CB8AC3E}">
        <p14:creationId xmlns:p14="http://schemas.microsoft.com/office/powerpoint/2010/main" val="98499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EE947D-1A83-C526-9B41-2502A6968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1" y="4656763"/>
            <a:ext cx="10923638" cy="54339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outputs candidate detections to be sent to bait station attendant.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picture containing green&#10;&#10;Description automatically generated">
            <a:extLst>
              <a:ext uri="{FF2B5EF4-FFF2-40B4-BE49-F238E27FC236}">
                <a16:creationId xmlns:a16="http://schemas.microsoft.com/office/drawing/2014/main" id="{3F4BB116-070C-3970-066A-F8D0216CC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66" r="29085" b="2"/>
          <a:stretch/>
        </p:blipFill>
        <p:spPr>
          <a:xfrm>
            <a:off x="20" y="10"/>
            <a:ext cx="3008514" cy="4257356"/>
          </a:xfrm>
          <a:prstGeom prst="rect">
            <a:avLst/>
          </a:prstGeom>
        </p:spPr>
      </p:pic>
      <p:pic>
        <p:nvPicPr>
          <p:cNvPr id="6" name="Picture 5" descr="A picture containing green, guitar&#10;&#10;Description automatically generated">
            <a:extLst>
              <a:ext uri="{FF2B5EF4-FFF2-40B4-BE49-F238E27FC236}">
                <a16:creationId xmlns:a16="http://schemas.microsoft.com/office/drawing/2014/main" id="{CBCB886D-E02E-7098-1105-4D7982E79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1" r="31784" b="-1"/>
          <a:stretch/>
        </p:blipFill>
        <p:spPr>
          <a:xfrm>
            <a:off x="3061261" y="10"/>
            <a:ext cx="3008534" cy="426109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5A8109D-0481-390C-5000-0B82147AF7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65" r="28421" b="-1"/>
          <a:stretch/>
        </p:blipFill>
        <p:spPr>
          <a:xfrm>
            <a:off x="6122522" y="10"/>
            <a:ext cx="3008376" cy="426109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2614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1EAA58-1816-BE02-FDC1-4E0B6EDB83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87" t="445" r="50000" b="-446"/>
          <a:stretch/>
        </p:blipFill>
        <p:spPr>
          <a:xfrm>
            <a:off x="9183624" y="10"/>
            <a:ext cx="3008376" cy="426109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7B73E-D784-4780-AA33-DCDFE7DA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7921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FF1850-8D1E-4E84-BD9E-F2E906958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37307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476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47" y="810354"/>
            <a:ext cx="3435458" cy="59631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Still overfitting?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0465CA8-54F5-E41C-B3C3-C7D6F5DB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505" y="175846"/>
            <a:ext cx="82296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C851C7-1C87-A58A-DE9C-00804E40209A}"/>
                  </a:ext>
                </a:extLst>
              </p:cNvPr>
              <p:cNvSpPr txBox="1"/>
              <p:nvPr/>
            </p:nvSpPr>
            <p:spPr>
              <a:xfrm>
                <a:off x="5190130" y="2596425"/>
                <a:ext cx="3271944" cy="645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F1 curve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C851C7-1C87-A58A-DE9C-00804E402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130" y="2596425"/>
                <a:ext cx="3271944" cy="645241"/>
              </a:xfrm>
              <a:prstGeom prst="rect">
                <a:avLst/>
              </a:prstGeom>
              <a:blipFill>
                <a:blip r:embed="rId3"/>
                <a:stretch>
                  <a:fillRect l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57E278-E3F9-05A4-55DF-C654A03E11B4}"/>
              </a:ext>
            </a:extLst>
          </p:cNvPr>
          <p:cNvCxnSpPr>
            <a:cxnSpLocks/>
          </p:cNvCxnSpPr>
          <p:nvPr/>
        </p:nvCxnSpPr>
        <p:spPr>
          <a:xfrm flipH="1" flipV="1">
            <a:off x="5190130" y="897596"/>
            <a:ext cx="1288162" cy="1582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3E7A11-2DB8-9121-A03E-77D6FEF1017D}"/>
              </a:ext>
            </a:extLst>
          </p:cNvPr>
          <p:cNvCxnSpPr>
            <a:cxnSpLocks/>
          </p:cNvCxnSpPr>
          <p:nvPr/>
        </p:nvCxnSpPr>
        <p:spPr>
          <a:xfrm flipV="1">
            <a:off x="7878305" y="810354"/>
            <a:ext cx="845207" cy="16693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9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0925" y="2587398"/>
            <a:ext cx="3350150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Hornet Dataset</a:t>
            </a:r>
          </a:p>
        </p:txBody>
      </p:sp>
    </p:spTree>
    <p:extLst>
      <p:ext uri="{BB962C8B-B14F-4D97-AF65-F5344CB8AC3E}">
        <p14:creationId xmlns:p14="http://schemas.microsoft.com/office/powerpoint/2010/main" val="20341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423D28-6C25-CAE9-BFDB-0BB90372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Moment of madness</a:t>
            </a:r>
          </a:p>
        </p:txBody>
      </p:sp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0686DFF-7D29-3050-CE17-F582A05AB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898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3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dirty="0"/>
          </a:p>
          <a:p>
            <a:endParaRPr lang="en-GB" dirty="0">
              <a:latin typeface="Gill Sans MT"/>
            </a:endParaRPr>
          </a:p>
          <a:p>
            <a:endParaRPr lang="en-GB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05DF55C2-D1D5-B3B3-BBA2-6C51025B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82" y="254714"/>
            <a:ext cx="8229600" cy="5486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FB45C5A-1D5B-57CB-7C93-1863505DD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7707" y="2180465"/>
            <a:ext cx="3856495" cy="1350368"/>
          </a:xfrm>
        </p:spPr>
        <p:txBody>
          <a:bodyPr>
            <a:no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Rotation augmentation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ADC0E-43B1-47BA-1091-2EDA9A6BB8B9}"/>
              </a:ext>
            </a:extLst>
          </p:cNvPr>
          <p:cNvSpPr txBox="1"/>
          <p:nvPr/>
        </p:nvSpPr>
        <p:spPr>
          <a:xfrm>
            <a:off x="9612823" y="1195754"/>
            <a:ext cx="2193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vs. 0.882 without rotations</a:t>
            </a:r>
          </a:p>
        </p:txBody>
      </p:sp>
    </p:spTree>
    <p:extLst>
      <p:ext uri="{BB962C8B-B14F-4D97-AF65-F5344CB8AC3E}">
        <p14:creationId xmlns:p14="http://schemas.microsoft.com/office/powerpoint/2010/main" val="313614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132" y="2587398"/>
            <a:ext cx="7751736" cy="841602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Explaining the machine’s thinking</a:t>
            </a:r>
          </a:p>
        </p:txBody>
      </p:sp>
    </p:spTree>
    <p:extLst>
      <p:ext uri="{BB962C8B-B14F-4D97-AF65-F5344CB8AC3E}">
        <p14:creationId xmlns:p14="http://schemas.microsoft.com/office/powerpoint/2010/main" val="87002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475" y="2587397"/>
            <a:ext cx="5162430" cy="1535151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Layer-wise Relevance Propagation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(LRP)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94CA00C8-2180-0DBB-6C35-5C630578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286" y="132597"/>
            <a:ext cx="6112239" cy="569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een, guitar&#10;&#10;Description automatically generated">
            <a:extLst>
              <a:ext uri="{FF2B5EF4-FFF2-40B4-BE49-F238E27FC236}">
                <a16:creationId xmlns:a16="http://schemas.microsoft.com/office/drawing/2014/main" id="{44B71F01-746A-A8B1-CE9A-F3598F7F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6DD393-826B-70FF-26B5-A9C271DD7CC3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8F6F5A7-4310-3C5D-F9E8-A93DE7210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71" t="12063" r="10295" b="26389"/>
          <a:stretch/>
        </p:blipFill>
        <p:spPr>
          <a:xfrm>
            <a:off x="353878" y="0"/>
            <a:ext cx="11484244" cy="689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68D41E3-3313-989C-80F6-B1B4CBB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2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2FD39-1CA2-0EDB-D634-F2AE1918F09E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916383C-0CB6-9809-6464-DA24042CF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6" t="12063" r="10294" b="26743"/>
          <a:stretch/>
        </p:blipFill>
        <p:spPr>
          <a:xfrm>
            <a:off x="367786" y="0"/>
            <a:ext cx="11456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2FD39-1CA2-0EDB-D634-F2AE1918F09E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916383C-0CB6-9809-6464-DA24042CF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422" t="44009" r="41301" b="41608"/>
          <a:stretch/>
        </p:blipFill>
        <p:spPr>
          <a:xfrm>
            <a:off x="3226229" y="2936928"/>
            <a:ext cx="1983782" cy="1611825"/>
          </a:xfrm>
          <a:prstGeom prst="rect">
            <a:avLst/>
          </a:prstGeom>
        </p:spPr>
      </p:pic>
      <p:pic>
        <p:nvPicPr>
          <p:cNvPr id="4" name="Picture 3" descr="A potato with a face drawn on it&#10;&#10;Description automatically generated with low confidence">
            <a:extLst>
              <a:ext uri="{FF2B5EF4-FFF2-40B4-BE49-F238E27FC236}">
                <a16:creationId xmlns:a16="http://schemas.microsoft.com/office/drawing/2014/main" id="{52607B1D-7D0C-201C-6A3C-FB6DBD2EB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712" t="52203" r="41017" b="24294"/>
          <a:stretch/>
        </p:blipFill>
        <p:spPr>
          <a:xfrm>
            <a:off x="594102" y="2936927"/>
            <a:ext cx="1983782" cy="1611826"/>
          </a:xfrm>
          <a:prstGeom prst="rect">
            <a:avLst/>
          </a:prstGeom>
        </p:spPr>
      </p:pic>
      <p:pic>
        <p:nvPicPr>
          <p:cNvPr id="7" name="Picture 6" descr="A picture containing green&#10;&#10;Description automatically generated">
            <a:extLst>
              <a:ext uri="{FF2B5EF4-FFF2-40B4-BE49-F238E27FC236}">
                <a16:creationId xmlns:a16="http://schemas.microsoft.com/office/drawing/2014/main" id="{8FFDD370-69B1-B53B-6B22-EBDE3B4527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49" t="29830" r="45975" b="42599"/>
          <a:stretch/>
        </p:blipFill>
        <p:spPr>
          <a:xfrm>
            <a:off x="6338806" y="4819972"/>
            <a:ext cx="2386740" cy="1890793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EC5B88B0-CBDE-9B8F-4CCE-F88D19F20D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37" t="30336" r="45474" b="52775"/>
          <a:stretch/>
        </p:blipFill>
        <p:spPr>
          <a:xfrm>
            <a:off x="9265402" y="4819971"/>
            <a:ext cx="2386740" cy="189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0B5470-D01F-2BBC-9583-6FEFFE671A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27" t="15820" r="60848" b="61582"/>
          <a:stretch/>
        </p:blipFill>
        <p:spPr>
          <a:xfrm>
            <a:off x="6506701" y="3098108"/>
            <a:ext cx="2014781" cy="1549830"/>
          </a:xfrm>
          <a:prstGeom prst="rect">
            <a:avLst/>
          </a:prstGeom>
        </p:spPr>
      </p:pic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7D93997B-75A1-36AE-F075-96B5AF7258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42" t="21699" r="57438" b="64538"/>
          <a:stretch/>
        </p:blipFill>
        <p:spPr>
          <a:xfrm>
            <a:off x="9451382" y="3098108"/>
            <a:ext cx="2014780" cy="1549830"/>
          </a:xfrm>
          <a:prstGeom prst="rect">
            <a:avLst/>
          </a:prstGeom>
        </p:spPr>
      </p:pic>
      <p:pic>
        <p:nvPicPr>
          <p:cNvPr id="11" name="Picture 10" descr="A picture containing green&#10;&#10;Description automatically generated">
            <a:extLst>
              <a:ext uri="{FF2B5EF4-FFF2-40B4-BE49-F238E27FC236}">
                <a16:creationId xmlns:a16="http://schemas.microsoft.com/office/drawing/2014/main" id="{0334455B-C818-F4C4-812B-E716E8C5E1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288" t="21469" r="52204" b="47570"/>
          <a:stretch/>
        </p:blipFill>
        <p:spPr>
          <a:xfrm>
            <a:off x="6568693" y="798159"/>
            <a:ext cx="1890795" cy="212326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34F4490-6AD2-3355-584F-E9126529BE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19" t="25200" r="50427" b="55854"/>
          <a:stretch/>
        </p:blipFill>
        <p:spPr>
          <a:xfrm>
            <a:off x="9510792" y="802806"/>
            <a:ext cx="1890794" cy="2123269"/>
          </a:xfrm>
          <a:prstGeom prst="rect">
            <a:avLst/>
          </a:prstGeom>
        </p:spPr>
      </p:pic>
      <p:pic>
        <p:nvPicPr>
          <p:cNvPr id="13" name="Picture 12" descr="A picture containing green, pool ball&#10;&#10;Description automatically generated">
            <a:extLst>
              <a:ext uri="{FF2B5EF4-FFF2-40B4-BE49-F238E27FC236}">
                <a16:creationId xmlns:a16="http://schemas.microsoft.com/office/drawing/2014/main" id="{EE0D8B69-7CE4-5907-2F59-504A36AE237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1695" t="48135" r="41144" b="25424"/>
          <a:stretch/>
        </p:blipFill>
        <p:spPr>
          <a:xfrm>
            <a:off x="539858" y="4858716"/>
            <a:ext cx="2092271" cy="181330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47D98EC1-651A-907C-D704-D6AFC6A3A00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4461" t="41519" r="41537" b="42301"/>
          <a:stretch/>
        </p:blipFill>
        <p:spPr>
          <a:xfrm>
            <a:off x="3171985" y="4858716"/>
            <a:ext cx="2092271" cy="1813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9466F-04CB-D15E-A80C-5C5475A8CFA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1822" t="16723" r="45085" b="57062"/>
          <a:stretch/>
        </p:blipFill>
        <p:spPr>
          <a:xfrm>
            <a:off x="792999" y="827602"/>
            <a:ext cx="1596326" cy="1797804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7070F7A5-8412-F638-3102-42F131FC7D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4559" t="22307" r="44747" b="61634"/>
          <a:stretch/>
        </p:blipFill>
        <p:spPr>
          <a:xfrm>
            <a:off x="3419957" y="827602"/>
            <a:ext cx="1596326" cy="17978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B3A3FC-F926-4CCF-2B32-DA909BE87C9F}"/>
              </a:ext>
            </a:extLst>
          </p:cNvPr>
          <p:cNvCxnSpPr>
            <a:cxnSpLocks/>
          </p:cNvCxnSpPr>
          <p:nvPr/>
        </p:nvCxnSpPr>
        <p:spPr>
          <a:xfrm>
            <a:off x="5827363" y="0"/>
            <a:ext cx="0" cy="68905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4D44B67-3E9A-044E-90D7-E618677EE43D}"/>
              </a:ext>
            </a:extLst>
          </p:cNvPr>
          <p:cNvSpPr txBox="1"/>
          <p:nvPr/>
        </p:nvSpPr>
        <p:spPr>
          <a:xfrm>
            <a:off x="7936429" y="147235"/>
            <a:ext cx="2280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Vespa </a:t>
            </a:r>
            <a:r>
              <a:rPr lang="en-US" sz="2800" dirty="0" err="1"/>
              <a:t>velutina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EA722-0285-3228-6C8F-B00DAD6CB8B4}"/>
              </a:ext>
            </a:extLst>
          </p:cNvPr>
          <p:cNvSpPr txBox="1"/>
          <p:nvPr/>
        </p:nvSpPr>
        <p:spPr>
          <a:xfrm>
            <a:off x="1844948" y="147235"/>
            <a:ext cx="2137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Vespa </a:t>
            </a:r>
            <a:r>
              <a:rPr lang="en-US" sz="2800" dirty="0" err="1"/>
              <a:t>crabro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21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2FD39-1CA2-0EDB-D634-F2AE1918F09E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EEE1CD-4B4F-1585-BBA5-1C701DB6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4" y="530042"/>
            <a:ext cx="3939901" cy="1488658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Contrastive LRP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38B25C-75B6-E1DF-DC2A-CF44339A358B}"/>
              </a:ext>
            </a:extLst>
          </p:cNvPr>
          <p:cNvSpPr txBox="1">
            <a:spLocks/>
          </p:cNvSpPr>
          <p:nvPr/>
        </p:nvSpPr>
        <p:spPr>
          <a:xfrm>
            <a:off x="1142457" y="1969811"/>
            <a:ext cx="6617776" cy="179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Relevance computed by subtracting a weighted proportion of other class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Vespa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velutina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B2C79FF-FEF0-2789-9087-AE4E82DB04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86" b="6034"/>
          <a:stretch/>
        </p:blipFill>
        <p:spPr>
          <a:xfrm>
            <a:off x="7353729" y="2963071"/>
            <a:ext cx="4838271" cy="931858"/>
          </a:xfrm>
          <a:prstGeom prst="rect">
            <a:avLst/>
          </a:prstGeom>
        </p:spPr>
      </p:pic>
      <p:pic>
        <p:nvPicPr>
          <p:cNvPr id="15" name="Picture 14" descr="A picture containing green&#10;&#10;Description automatically generated">
            <a:extLst>
              <a:ext uri="{FF2B5EF4-FFF2-40B4-BE49-F238E27FC236}">
                <a16:creationId xmlns:a16="http://schemas.microsoft.com/office/drawing/2014/main" id="{C5D2576E-B511-7924-4122-22A64424E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2" t="23277" r="46228" b="47118"/>
          <a:stretch/>
        </p:blipFill>
        <p:spPr>
          <a:xfrm>
            <a:off x="1596324" y="4079725"/>
            <a:ext cx="3177153" cy="203027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32318E24-945E-B87C-5264-5A38AE1C7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87" t="26307" r="45951" b="55577"/>
          <a:stretch/>
        </p:blipFill>
        <p:spPr>
          <a:xfrm>
            <a:off x="4773477" y="4079725"/>
            <a:ext cx="3177153" cy="203027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0ADBB61-C674-A442-2B82-61DAB324E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87" t="26306" r="45951" b="55578"/>
          <a:stretch/>
        </p:blipFill>
        <p:spPr>
          <a:xfrm>
            <a:off x="7950630" y="4079725"/>
            <a:ext cx="3177153" cy="20302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A5B77F-4FCA-9F65-5D99-12060BFC8522}"/>
                  </a:ext>
                </a:extLst>
              </p:cNvPr>
              <p:cNvSpPr txBox="1"/>
              <p:nvPr/>
            </p:nvSpPr>
            <p:spPr>
              <a:xfrm>
                <a:off x="7353729" y="2587134"/>
                <a:ext cx="4626462" cy="375937"/>
              </a:xfrm>
              <a:prstGeom prst="rect">
                <a:avLst/>
              </a:prstGeom>
              <a:noFill/>
              <a:ln w="12700">
                <a:noFill/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626462"/>
                          <a:gd name="connsiteY0" fmla="*/ 0 h 375937"/>
                          <a:gd name="connsiteX1" fmla="*/ 532043 w 4626462"/>
                          <a:gd name="connsiteY1" fmla="*/ 0 h 375937"/>
                          <a:gd name="connsiteX2" fmla="*/ 971557 w 4626462"/>
                          <a:gd name="connsiteY2" fmla="*/ 0 h 375937"/>
                          <a:gd name="connsiteX3" fmla="*/ 1642394 w 4626462"/>
                          <a:gd name="connsiteY3" fmla="*/ 0 h 375937"/>
                          <a:gd name="connsiteX4" fmla="*/ 2174437 w 4626462"/>
                          <a:gd name="connsiteY4" fmla="*/ 0 h 375937"/>
                          <a:gd name="connsiteX5" fmla="*/ 2706480 w 4626462"/>
                          <a:gd name="connsiteY5" fmla="*/ 0 h 375937"/>
                          <a:gd name="connsiteX6" fmla="*/ 3377317 w 4626462"/>
                          <a:gd name="connsiteY6" fmla="*/ 0 h 375937"/>
                          <a:gd name="connsiteX7" fmla="*/ 3863096 w 4626462"/>
                          <a:gd name="connsiteY7" fmla="*/ 0 h 375937"/>
                          <a:gd name="connsiteX8" fmla="*/ 4626462 w 4626462"/>
                          <a:gd name="connsiteY8" fmla="*/ 0 h 375937"/>
                          <a:gd name="connsiteX9" fmla="*/ 4626462 w 4626462"/>
                          <a:gd name="connsiteY9" fmla="*/ 375937 h 375937"/>
                          <a:gd name="connsiteX10" fmla="*/ 4140683 w 4626462"/>
                          <a:gd name="connsiteY10" fmla="*/ 375937 h 375937"/>
                          <a:gd name="connsiteX11" fmla="*/ 3562376 w 4626462"/>
                          <a:gd name="connsiteY11" fmla="*/ 375937 h 375937"/>
                          <a:gd name="connsiteX12" fmla="*/ 3030333 w 4626462"/>
                          <a:gd name="connsiteY12" fmla="*/ 375937 h 375937"/>
                          <a:gd name="connsiteX13" fmla="*/ 2359496 w 4626462"/>
                          <a:gd name="connsiteY13" fmla="*/ 375937 h 375937"/>
                          <a:gd name="connsiteX14" fmla="*/ 1688659 w 4626462"/>
                          <a:gd name="connsiteY14" fmla="*/ 375937 h 375937"/>
                          <a:gd name="connsiteX15" fmla="*/ 1202880 w 4626462"/>
                          <a:gd name="connsiteY15" fmla="*/ 375937 h 375937"/>
                          <a:gd name="connsiteX16" fmla="*/ 624572 w 4626462"/>
                          <a:gd name="connsiteY16" fmla="*/ 375937 h 375937"/>
                          <a:gd name="connsiteX17" fmla="*/ 0 w 4626462"/>
                          <a:gd name="connsiteY17" fmla="*/ 375937 h 375937"/>
                          <a:gd name="connsiteX18" fmla="*/ 0 w 4626462"/>
                          <a:gd name="connsiteY18" fmla="*/ 0 h 375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626462" h="375937" extrusionOk="0">
                            <a:moveTo>
                              <a:pt x="0" y="0"/>
                            </a:moveTo>
                            <a:cubicBezTo>
                              <a:pt x="153197" y="-40099"/>
                              <a:pt x="286701" y="61174"/>
                              <a:pt x="532043" y="0"/>
                            </a:cubicBezTo>
                            <a:cubicBezTo>
                              <a:pt x="777385" y="-61174"/>
                              <a:pt x="830363" y="51223"/>
                              <a:pt x="971557" y="0"/>
                            </a:cubicBezTo>
                            <a:cubicBezTo>
                              <a:pt x="1112751" y="-51223"/>
                              <a:pt x="1500155" y="15365"/>
                              <a:pt x="1642394" y="0"/>
                            </a:cubicBezTo>
                            <a:cubicBezTo>
                              <a:pt x="1784633" y="-15365"/>
                              <a:pt x="2024000" y="27671"/>
                              <a:pt x="2174437" y="0"/>
                            </a:cubicBezTo>
                            <a:cubicBezTo>
                              <a:pt x="2324874" y="-27671"/>
                              <a:pt x="2448632" y="4401"/>
                              <a:pt x="2706480" y="0"/>
                            </a:cubicBezTo>
                            <a:cubicBezTo>
                              <a:pt x="2964328" y="-4401"/>
                              <a:pt x="3083689" y="76190"/>
                              <a:pt x="3377317" y="0"/>
                            </a:cubicBezTo>
                            <a:cubicBezTo>
                              <a:pt x="3670945" y="-76190"/>
                              <a:pt x="3625664" y="44368"/>
                              <a:pt x="3863096" y="0"/>
                            </a:cubicBezTo>
                            <a:cubicBezTo>
                              <a:pt x="4100528" y="-44368"/>
                              <a:pt x="4382687" y="87039"/>
                              <a:pt x="4626462" y="0"/>
                            </a:cubicBezTo>
                            <a:cubicBezTo>
                              <a:pt x="4655391" y="130318"/>
                              <a:pt x="4585778" y="210255"/>
                              <a:pt x="4626462" y="375937"/>
                            </a:cubicBezTo>
                            <a:cubicBezTo>
                              <a:pt x="4432538" y="418863"/>
                              <a:pt x="4329113" y="351731"/>
                              <a:pt x="4140683" y="375937"/>
                            </a:cubicBezTo>
                            <a:cubicBezTo>
                              <a:pt x="3952253" y="400143"/>
                              <a:pt x="3849657" y="308453"/>
                              <a:pt x="3562376" y="375937"/>
                            </a:cubicBezTo>
                            <a:cubicBezTo>
                              <a:pt x="3275095" y="443421"/>
                              <a:pt x="3253280" y="356774"/>
                              <a:pt x="3030333" y="375937"/>
                            </a:cubicBezTo>
                            <a:cubicBezTo>
                              <a:pt x="2807386" y="395100"/>
                              <a:pt x="2549877" y="302332"/>
                              <a:pt x="2359496" y="375937"/>
                            </a:cubicBezTo>
                            <a:cubicBezTo>
                              <a:pt x="2169115" y="449542"/>
                              <a:pt x="2021551" y="355985"/>
                              <a:pt x="1688659" y="375937"/>
                            </a:cubicBezTo>
                            <a:cubicBezTo>
                              <a:pt x="1355767" y="395889"/>
                              <a:pt x="1382023" y="329052"/>
                              <a:pt x="1202880" y="375937"/>
                            </a:cubicBezTo>
                            <a:cubicBezTo>
                              <a:pt x="1023737" y="422822"/>
                              <a:pt x="865123" y="364308"/>
                              <a:pt x="624572" y="375937"/>
                            </a:cubicBezTo>
                            <a:cubicBezTo>
                              <a:pt x="384021" y="387566"/>
                              <a:pt x="182097" y="328419"/>
                              <a:pt x="0" y="375937"/>
                            </a:cubicBezTo>
                            <a:cubicBezTo>
                              <a:pt x="-5478" y="282296"/>
                              <a:pt x="5876" y="1451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𝑣𝑒𝑙𝑢𝑡𝑖𝑛𝑎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𝑣𝑒𝑙𝑢𝑡𝑖𝑛𝑎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𝑐𝑟𝑎𝑏𝑟𝑜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A5B77F-4FCA-9F65-5D99-12060BFC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29" y="2587134"/>
                <a:ext cx="4626462" cy="375937"/>
              </a:xfrm>
              <a:prstGeom prst="rect">
                <a:avLst/>
              </a:prstGeom>
              <a:blipFill>
                <a:blip r:embed="rId6"/>
                <a:stretch>
                  <a:fillRect l="-273" t="-16129" b="-35484"/>
                </a:stretch>
              </a:blipFill>
              <a:ln w="12700">
                <a:noFill/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626462"/>
                          <a:gd name="connsiteY0" fmla="*/ 0 h 375937"/>
                          <a:gd name="connsiteX1" fmla="*/ 532043 w 4626462"/>
                          <a:gd name="connsiteY1" fmla="*/ 0 h 375937"/>
                          <a:gd name="connsiteX2" fmla="*/ 971557 w 4626462"/>
                          <a:gd name="connsiteY2" fmla="*/ 0 h 375937"/>
                          <a:gd name="connsiteX3" fmla="*/ 1642394 w 4626462"/>
                          <a:gd name="connsiteY3" fmla="*/ 0 h 375937"/>
                          <a:gd name="connsiteX4" fmla="*/ 2174437 w 4626462"/>
                          <a:gd name="connsiteY4" fmla="*/ 0 h 375937"/>
                          <a:gd name="connsiteX5" fmla="*/ 2706480 w 4626462"/>
                          <a:gd name="connsiteY5" fmla="*/ 0 h 375937"/>
                          <a:gd name="connsiteX6" fmla="*/ 3377317 w 4626462"/>
                          <a:gd name="connsiteY6" fmla="*/ 0 h 375937"/>
                          <a:gd name="connsiteX7" fmla="*/ 3863096 w 4626462"/>
                          <a:gd name="connsiteY7" fmla="*/ 0 h 375937"/>
                          <a:gd name="connsiteX8" fmla="*/ 4626462 w 4626462"/>
                          <a:gd name="connsiteY8" fmla="*/ 0 h 375937"/>
                          <a:gd name="connsiteX9" fmla="*/ 4626462 w 4626462"/>
                          <a:gd name="connsiteY9" fmla="*/ 375937 h 375937"/>
                          <a:gd name="connsiteX10" fmla="*/ 4140683 w 4626462"/>
                          <a:gd name="connsiteY10" fmla="*/ 375937 h 375937"/>
                          <a:gd name="connsiteX11" fmla="*/ 3562376 w 4626462"/>
                          <a:gd name="connsiteY11" fmla="*/ 375937 h 375937"/>
                          <a:gd name="connsiteX12" fmla="*/ 3030333 w 4626462"/>
                          <a:gd name="connsiteY12" fmla="*/ 375937 h 375937"/>
                          <a:gd name="connsiteX13" fmla="*/ 2359496 w 4626462"/>
                          <a:gd name="connsiteY13" fmla="*/ 375937 h 375937"/>
                          <a:gd name="connsiteX14" fmla="*/ 1688659 w 4626462"/>
                          <a:gd name="connsiteY14" fmla="*/ 375937 h 375937"/>
                          <a:gd name="connsiteX15" fmla="*/ 1202880 w 4626462"/>
                          <a:gd name="connsiteY15" fmla="*/ 375937 h 375937"/>
                          <a:gd name="connsiteX16" fmla="*/ 624572 w 4626462"/>
                          <a:gd name="connsiteY16" fmla="*/ 375937 h 375937"/>
                          <a:gd name="connsiteX17" fmla="*/ 0 w 4626462"/>
                          <a:gd name="connsiteY17" fmla="*/ 375937 h 375937"/>
                          <a:gd name="connsiteX18" fmla="*/ 0 w 4626462"/>
                          <a:gd name="connsiteY18" fmla="*/ 0 h 375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626462" h="375937" extrusionOk="0">
                            <a:moveTo>
                              <a:pt x="0" y="0"/>
                            </a:moveTo>
                            <a:cubicBezTo>
                              <a:pt x="153197" y="-40099"/>
                              <a:pt x="286701" y="61174"/>
                              <a:pt x="532043" y="0"/>
                            </a:cubicBezTo>
                            <a:cubicBezTo>
                              <a:pt x="777385" y="-61174"/>
                              <a:pt x="830363" y="51223"/>
                              <a:pt x="971557" y="0"/>
                            </a:cubicBezTo>
                            <a:cubicBezTo>
                              <a:pt x="1112751" y="-51223"/>
                              <a:pt x="1500155" y="15365"/>
                              <a:pt x="1642394" y="0"/>
                            </a:cubicBezTo>
                            <a:cubicBezTo>
                              <a:pt x="1784633" y="-15365"/>
                              <a:pt x="2024000" y="27671"/>
                              <a:pt x="2174437" y="0"/>
                            </a:cubicBezTo>
                            <a:cubicBezTo>
                              <a:pt x="2324874" y="-27671"/>
                              <a:pt x="2448632" y="4401"/>
                              <a:pt x="2706480" y="0"/>
                            </a:cubicBezTo>
                            <a:cubicBezTo>
                              <a:pt x="2964328" y="-4401"/>
                              <a:pt x="3083689" y="76190"/>
                              <a:pt x="3377317" y="0"/>
                            </a:cubicBezTo>
                            <a:cubicBezTo>
                              <a:pt x="3670945" y="-76190"/>
                              <a:pt x="3625664" y="44368"/>
                              <a:pt x="3863096" y="0"/>
                            </a:cubicBezTo>
                            <a:cubicBezTo>
                              <a:pt x="4100528" y="-44368"/>
                              <a:pt x="4382687" y="87039"/>
                              <a:pt x="4626462" y="0"/>
                            </a:cubicBezTo>
                            <a:cubicBezTo>
                              <a:pt x="4655391" y="130318"/>
                              <a:pt x="4585778" y="210255"/>
                              <a:pt x="4626462" y="375937"/>
                            </a:cubicBezTo>
                            <a:cubicBezTo>
                              <a:pt x="4432538" y="418863"/>
                              <a:pt x="4329113" y="351731"/>
                              <a:pt x="4140683" y="375937"/>
                            </a:cubicBezTo>
                            <a:cubicBezTo>
                              <a:pt x="3952253" y="400143"/>
                              <a:pt x="3849657" y="308453"/>
                              <a:pt x="3562376" y="375937"/>
                            </a:cubicBezTo>
                            <a:cubicBezTo>
                              <a:pt x="3275095" y="443421"/>
                              <a:pt x="3253280" y="356774"/>
                              <a:pt x="3030333" y="375937"/>
                            </a:cubicBezTo>
                            <a:cubicBezTo>
                              <a:pt x="2807386" y="395100"/>
                              <a:pt x="2549877" y="302332"/>
                              <a:pt x="2359496" y="375937"/>
                            </a:cubicBezTo>
                            <a:cubicBezTo>
                              <a:pt x="2169115" y="449542"/>
                              <a:pt x="2021551" y="355985"/>
                              <a:pt x="1688659" y="375937"/>
                            </a:cubicBezTo>
                            <a:cubicBezTo>
                              <a:pt x="1355767" y="395889"/>
                              <a:pt x="1382023" y="329052"/>
                              <a:pt x="1202880" y="375937"/>
                            </a:cubicBezTo>
                            <a:cubicBezTo>
                              <a:pt x="1023737" y="422822"/>
                              <a:pt x="865123" y="364308"/>
                              <a:pt x="624572" y="375937"/>
                            </a:cubicBezTo>
                            <a:cubicBezTo>
                              <a:pt x="384021" y="387566"/>
                              <a:pt x="182097" y="328419"/>
                              <a:pt x="0" y="375937"/>
                            </a:cubicBezTo>
                            <a:cubicBezTo>
                              <a:pt x="-5478" y="282296"/>
                              <a:pt x="5876" y="1451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74" y="1340603"/>
            <a:ext cx="3350150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Hornet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E7DAD-7F12-BBD9-25CF-B15E7E2560D4}"/>
              </a:ext>
            </a:extLst>
          </p:cNvPr>
          <p:cNvSpPr txBox="1"/>
          <p:nvPr/>
        </p:nvSpPr>
        <p:spPr>
          <a:xfrm>
            <a:off x="937651" y="2298674"/>
            <a:ext cx="357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1811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0-3 labels per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 classes: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EDED3CA-7920-1A3F-CC1A-3AF73B7C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27" y="123986"/>
            <a:ext cx="5734373" cy="57343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F569A-2F44-344D-7568-065C9E2676B5}"/>
              </a:ext>
            </a:extLst>
          </p:cNvPr>
          <p:cNvSpPr txBox="1"/>
          <p:nvPr/>
        </p:nvSpPr>
        <p:spPr>
          <a:xfrm>
            <a:off x="937651" y="3719683"/>
            <a:ext cx="4796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Vespa </a:t>
            </a:r>
            <a:r>
              <a:rPr lang="en-US" sz="2800" dirty="0" err="1">
                <a:solidFill>
                  <a:srgbClr val="FF0000"/>
                </a:solidFill>
              </a:rPr>
              <a:t>velutina</a:t>
            </a:r>
            <a:r>
              <a:rPr lang="en-US" sz="2800" dirty="0">
                <a:solidFill>
                  <a:srgbClr val="FF0000"/>
                </a:solidFill>
              </a:rPr>
              <a:t> /</a:t>
            </a:r>
            <a:r>
              <a:rPr lang="en-US" sz="2800" dirty="0">
                <a:solidFill>
                  <a:srgbClr val="FFC000"/>
                </a:solidFill>
              </a:rPr>
              <a:t>/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C000"/>
                </a:solidFill>
              </a:rPr>
              <a:t>Vespa </a:t>
            </a:r>
            <a:r>
              <a:rPr lang="en-US" sz="2800" dirty="0" err="1">
                <a:solidFill>
                  <a:srgbClr val="FFC000"/>
                </a:solidFill>
              </a:rPr>
              <a:t>crabro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2EE372-9639-3073-6D41-10AFD4F8A3E1}"/>
              </a:ext>
            </a:extLst>
          </p:cNvPr>
          <p:cNvSpPr/>
          <p:nvPr/>
        </p:nvSpPr>
        <p:spPr>
          <a:xfrm>
            <a:off x="10507851" y="929898"/>
            <a:ext cx="991891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9F64CF-974E-2749-82F4-0E98A8E3FAD1}"/>
              </a:ext>
            </a:extLst>
          </p:cNvPr>
          <p:cNvCxnSpPr>
            <a:cxnSpLocks/>
          </p:cNvCxnSpPr>
          <p:nvPr/>
        </p:nvCxnSpPr>
        <p:spPr>
          <a:xfrm>
            <a:off x="11499742" y="2182205"/>
            <a:ext cx="309966" cy="9949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60FD76-9C7F-3EBD-C669-C36746C3D4FB}"/>
              </a:ext>
            </a:extLst>
          </p:cNvPr>
          <p:cNvSpPr txBox="1"/>
          <p:nvPr/>
        </p:nvSpPr>
        <p:spPr>
          <a:xfrm>
            <a:off x="9887918" y="1812873"/>
            <a:ext cx="223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Pete’s kitchen hornet</a:t>
            </a:r>
          </a:p>
        </p:txBody>
      </p:sp>
    </p:spTree>
    <p:extLst>
      <p:ext uri="{BB962C8B-B14F-4D97-AF65-F5344CB8AC3E}">
        <p14:creationId xmlns:p14="http://schemas.microsoft.com/office/powerpoint/2010/main" val="358389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C2FD39-1CA2-0EDB-D634-F2AE1918F09E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916383C-0CB6-9809-6464-DA24042CF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6" t="42660" r="36632" b="36493"/>
          <a:stretch/>
        </p:blipFill>
        <p:spPr>
          <a:xfrm>
            <a:off x="4060555" y="3991590"/>
            <a:ext cx="3549110" cy="2336368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36DCDBB-B24A-DCF9-476F-DADB8BDFA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8" t="41032" r="36847" b="38690"/>
          <a:stretch/>
        </p:blipFill>
        <p:spPr>
          <a:xfrm>
            <a:off x="7663909" y="3991590"/>
            <a:ext cx="3549112" cy="2340244"/>
          </a:xfrm>
          <a:prstGeom prst="rect">
            <a:avLst/>
          </a:prstGeom>
        </p:spPr>
      </p:pic>
      <p:pic>
        <p:nvPicPr>
          <p:cNvPr id="10" name="Picture 9" descr="A potato with a face drawn on it&#10;&#10;Description automatically generated with low confidence">
            <a:extLst>
              <a:ext uri="{FF2B5EF4-FFF2-40B4-BE49-F238E27FC236}">
                <a16:creationId xmlns:a16="http://schemas.microsoft.com/office/drawing/2014/main" id="{7B43B218-1A8E-9393-B9DB-1A642B650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94" t="49972" r="35297" b="15960"/>
          <a:stretch/>
        </p:blipFill>
        <p:spPr>
          <a:xfrm>
            <a:off x="511444" y="3991590"/>
            <a:ext cx="3549111" cy="23363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6EEE1CD-4B4F-1585-BBA5-1C701DB6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44" y="530042"/>
            <a:ext cx="3939901" cy="1488658"/>
          </a:xfrm>
        </p:spPr>
        <p:txBody>
          <a:bodyPr>
            <a:normAutofit/>
          </a:bodyPr>
          <a:lstStyle/>
          <a:p>
            <a:pPr algn="ctr"/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Contrastive LRP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D38B25C-75B6-E1DF-DC2A-CF44339A358B}"/>
              </a:ext>
            </a:extLst>
          </p:cNvPr>
          <p:cNvSpPr txBox="1">
            <a:spLocks/>
          </p:cNvSpPr>
          <p:nvPr/>
        </p:nvSpPr>
        <p:spPr>
          <a:xfrm>
            <a:off x="1142457" y="1969811"/>
            <a:ext cx="6617776" cy="1793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Relevance computed by subtracting a weighted proportion of other class.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Vespa </a:t>
            </a:r>
            <a:r>
              <a:rPr lang="en-GB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crabro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B2C79FF-FEF0-2789-9087-AE4E82DB0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86" b="6034"/>
          <a:stretch/>
        </p:blipFill>
        <p:spPr>
          <a:xfrm>
            <a:off x="7353729" y="2963071"/>
            <a:ext cx="4838271" cy="931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88314-B5CE-508D-A22A-AE390841498E}"/>
                  </a:ext>
                </a:extLst>
              </p:cNvPr>
              <p:cNvSpPr txBox="1"/>
              <p:nvPr/>
            </p:nvSpPr>
            <p:spPr>
              <a:xfrm>
                <a:off x="7353729" y="2587134"/>
                <a:ext cx="4626462" cy="375937"/>
              </a:xfrm>
              <a:prstGeom prst="rect">
                <a:avLst/>
              </a:prstGeom>
              <a:noFill/>
              <a:ln w="12700">
                <a:noFill/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626462"/>
                          <a:gd name="connsiteY0" fmla="*/ 0 h 375937"/>
                          <a:gd name="connsiteX1" fmla="*/ 532043 w 4626462"/>
                          <a:gd name="connsiteY1" fmla="*/ 0 h 375937"/>
                          <a:gd name="connsiteX2" fmla="*/ 971557 w 4626462"/>
                          <a:gd name="connsiteY2" fmla="*/ 0 h 375937"/>
                          <a:gd name="connsiteX3" fmla="*/ 1642394 w 4626462"/>
                          <a:gd name="connsiteY3" fmla="*/ 0 h 375937"/>
                          <a:gd name="connsiteX4" fmla="*/ 2174437 w 4626462"/>
                          <a:gd name="connsiteY4" fmla="*/ 0 h 375937"/>
                          <a:gd name="connsiteX5" fmla="*/ 2706480 w 4626462"/>
                          <a:gd name="connsiteY5" fmla="*/ 0 h 375937"/>
                          <a:gd name="connsiteX6" fmla="*/ 3377317 w 4626462"/>
                          <a:gd name="connsiteY6" fmla="*/ 0 h 375937"/>
                          <a:gd name="connsiteX7" fmla="*/ 3863096 w 4626462"/>
                          <a:gd name="connsiteY7" fmla="*/ 0 h 375937"/>
                          <a:gd name="connsiteX8" fmla="*/ 4626462 w 4626462"/>
                          <a:gd name="connsiteY8" fmla="*/ 0 h 375937"/>
                          <a:gd name="connsiteX9" fmla="*/ 4626462 w 4626462"/>
                          <a:gd name="connsiteY9" fmla="*/ 375937 h 375937"/>
                          <a:gd name="connsiteX10" fmla="*/ 4140683 w 4626462"/>
                          <a:gd name="connsiteY10" fmla="*/ 375937 h 375937"/>
                          <a:gd name="connsiteX11" fmla="*/ 3562376 w 4626462"/>
                          <a:gd name="connsiteY11" fmla="*/ 375937 h 375937"/>
                          <a:gd name="connsiteX12" fmla="*/ 3030333 w 4626462"/>
                          <a:gd name="connsiteY12" fmla="*/ 375937 h 375937"/>
                          <a:gd name="connsiteX13" fmla="*/ 2359496 w 4626462"/>
                          <a:gd name="connsiteY13" fmla="*/ 375937 h 375937"/>
                          <a:gd name="connsiteX14" fmla="*/ 1688659 w 4626462"/>
                          <a:gd name="connsiteY14" fmla="*/ 375937 h 375937"/>
                          <a:gd name="connsiteX15" fmla="*/ 1202880 w 4626462"/>
                          <a:gd name="connsiteY15" fmla="*/ 375937 h 375937"/>
                          <a:gd name="connsiteX16" fmla="*/ 624572 w 4626462"/>
                          <a:gd name="connsiteY16" fmla="*/ 375937 h 375937"/>
                          <a:gd name="connsiteX17" fmla="*/ 0 w 4626462"/>
                          <a:gd name="connsiteY17" fmla="*/ 375937 h 375937"/>
                          <a:gd name="connsiteX18" fmla="*/ 0 w 4626462"/>
                          <a:gd name="connsiteY18" fmla="*/ 0 h 375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626462" h="375937" extrusionOk="0">
                            <a:moveTo>
                              <a:pt x="0" y="0"/>
                            </a:moveTo>
                            <a:cubicBezTo>
                              <a:pt x="153197" y="-40099"/>
                              <a:pt x="286701" y="61174"/>
                              <a:pt x="532043" y="0"/>
                            </a:cubicBezTo>
                            <a:cubicBezTo>
                              <a:pt x="777385" y="-61174"/>
                              <a:pt x="830363" y="51223"/>
                              <a:pt x="971557" y="0"/>
                            </a:cubicBezTo>
                            <a:cubicBezTo>
                              <a:pt x="1112751" y="-51223"/>
                              <a:pt x="1500155" y="15365"/>
                              <a:pt x="1642394" y="0"/>
                            </a:cubicBezTo>
                            <a:cubicBezTo>
                              <a:pt x="1784633" y="-15365"/>
                              <a:pt x="2024000" y="27671"/>
                              <a:pt x="2174437" y="0"/>
                            </a:cubicBezTo>
                            <a:cubicBezTo>
                              <a:pt x="2324874" y="-27671"/>
                              <a:pt x="2448632" y="4401"/>
                              <a:pt x="2706480" y="0"/>
                            </a:cubicBezTo>
                            <a:cubicBezTo>
                              <a:pt x="2964328" y="-4401"/>
                              <a:pt x="3083689" y="76190"/>
                              <a:pt x="3377317" y="0"/>
                            </a:cubicBezTo>
                            <a:cubicBezTo>
                              <a:pt x="3670945" y="-76190"/>
                              <a:pt x="3625664" y="44368"/>
                              <a:pt x="3863096" y="0"/>
                            </a:cubicBezTo>
                            <a:cubicBezTo>
                              <a:pt x="4100528" y="-44368"/>
                              <a:pt x="4382687" y="87039"/>
                              <a:pt x="4626462" y="0"/>
                            </a:cubicBezTo>
                            <a:cubicBezTo>
                              <a:pt x="4655391" y="130318"/>
                              <a:pt x="4585778" y="210255"/>
                              <a:pt x="4626462" y="375937"/>
                            </a:cubicBezTo>
                            <a:cubicBezTo>
                              <a:pt x="4432538" y="418863"/>
                              <a:pt x="4329113" y="351731"/>
                              <a:pt x="4140683" y="375937"/>
                            </a:cubicBezTo>
                            <a:cubicBezTo>
                              <a:pt x="3952253" y="400143"/>
                              <a:pt x="3849657" y="308453"/>
                              <a:pt x="3562376" y="375937"/>
                            </a:cubicBezTo>
                            <a:cubicBezTo>
                              <a:pt x="3275095" y="443421"/>
                              <a:pt x="3253280" y="356774"/>
                              <a:pt x="3030333" y="375937"/>
                            </a:cubicBezTo>
                            <a:cubicBezTo>
                              <a:pt x="2807386" y="395100"/>
                              <a:pt x="2549877" y="302332"/>
                              <a:pt x="2359496" y="375937"/>
                            </a:cubicBezTo>
                            <a:cubicBezTo>
                              <a:pt x="2169115" y="449542"/>
                              <a:pt x="2021551" y="355985"/>
                              <a:pt x="1688659" y="375937"/>
                            </a:cubicBezTo>
                            <a:cubicBezTo>
                              <a:pt x="1355767" y="395889"/>
                              <a:pt x="1382023" y="329052"/>
                              <a:pt x="1202880" y="375937"/>
                            </a:cubicBezTo>
                            <a:cubicBezTo>
                              <a:pt x="1023737" y="422822"/>
                              <a:pt x="865123" y="364308"/>
                              <a:pt x="624572" y="375937"/>
                            </a:cubicBezTo>
                            <a:cubicBezTo>
                              <a:pt x="384021" y="387566"/>
                              <a:pt x="182097" y="328419"/>
                              <a:pt x="0" y="375937"/>
                            </a:cubicBezTo>
                            <a:cubicBezTo>
                              <a:pt x="-5478" y="282296"/>
                              <a:pt x="5876" y="1451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𝑣𝑒𝑙𝑢𝑡𝑖𝑛𝑎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𝑣𝑒𝑙𝑢𝑡𝑖𝑛𝑎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𝑐𝑟𝑎𝑏𝑟𝑜</m:t>
                          </m:r>
                        </m:sub>
                      </m:sSub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88314-B5CE-508D-A22A-AE3908414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729" y="2587134"/>
                <a:ext cx="4626462" cy="375937"/>
              </a:xfrm>
              <a:prstGeom prst="rect">
                <a:avLst/>
              </a:prstGeom>
              <a:blipFill>
                <a:blip r:embed="rId5"/>
                <a:stretch>
                  <a:fillRect l="-273" t="-16129" b="-35484"/>
                </a:stretch>
              </a:blipFill>
              <a:ln w="12700">
                <a:noFill/>
                <a:prstDash val="sysDot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4626462"/>
                          <a:gd name="connsiteY0" fmla="*/ 0 h 375937"/>
                          <a:gd name="connsiteX1" fmla="*/ 532043 w 4626462"/>
                          <a:gd name="connsiteY1" fmla="*/ 0 h 375937"/>
                          <a:gd name="connsiteX2" fmla="*/ 971557 w 4626462"/>
                          <a:gd name="connsiteY2" fmla="*/ 0 h 375937"/>
                          <a:gd name="connsiteX3" fmla="*/ 1642394 w 4626462"/>
                          <a:gd name="connsiteY3" fmla="*/ 0 h 375937"/>
                          <a:gd name="connsiteX4" fmla="*/ 2174437 w 4626462"/>
                          <a:gd name="connsiteY4" fmla="*/ 0 h 375937"/>
                          <a:gd name="connsiteX5" fmla="*/ 2706480 w 4626462"/>
                          <a:gd name="connsiteY5" fmla="*/ 0 h 375937"/>
                          <a:gd name="connsiteX6" fmla="*/ 3377317 w 4626462"/>
                          <a:gd name="connsiteY6" fmla="*/ 0 h 375937"/>
                          <a:gd name="connsiteX7" fmla="*/ 3863096 w 4626462"/>
                          <a:gd name="connsiteY7" fmla="*/ 0 h 375937"/>
                          <a:gd name="connsiteX8" fmla="*/ 4626462 w 4626462"/>
                          <a:gd name="connsiteY8" fmla="*/ 0 h 375937"/>
                          <a:gd name="connsiteX9" fmla="*/ 4626462 w 4626462"/>
                          <a:gd name="connsiteY9" fmla="*/ 375937 h 375937"/>
                          <a:gd name="connsiteX10" fmla="*/ 4140683 w 4626462"/>
                          <a:gd name="connsiteY10" fmla="*/ 375937 h 375937"/>
                          <a:gd name="connsiteX11" fmla="*/ 3562376 w 4626462"/>
                          <a:gd name="connsiteY11" fmla="*/ 375937 h 375937"/>
                          <a:gd name="connsiteX12" fmla="*/ 3030333 w 4626462"/>
                          <a:gd name="connsiteY12" fmla="*/ 375937 h 375937"/>
                          <a:gd name="connsiteX13" fmla="*/ 2359496 w 4626462"/>
                          <a:gd name="connsiteY13" fmla="*/ 375937 h 375937"/>
                          <a:gd name="connsiteX14" fmla="*/ 1688659 w 4626462"/>
                          <a:gd name="connsiteY14" fmla="*/ 375937 h 375937"/>
                          <a:gd name="connsiteX15" fmla="*/ 1202880 w 4626462"/>
                          <a:gd name="connsiteY15" fmla="*/ 375937 h 375937"/>
                          <a:gd name="connsiteX16" fmla="*/ 624572 w 4626462"/>
                          <a:gd name="connsiteY16" fmla="*/ 375937 h 375937"/>
                          <a:gd name="connsiteX17" fmla="*/ 0 w 4626462"/>
                          <a:gd name="connsiteY17" fmla="*/ 375937 h 375937"/>
                          <a:gd name="connsiteX18" fmla="*/ 0 w 4626462"/>
                          <a:gd name="connsiteY18" fmla="*/ 0 h 375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4626462" h="375937" extrusionOk="0">
                            <a:moveTo>
                              <a:pt x="0" y="0"/>
                            </a:moveTo>
                            <a:cubicBezTo>
                              <a:pt x="153197" y="-40099"/>
                              <a:pt x="286701" y="61174"/>
                              <a:pt x="532043" y="0"/>
                            </a:cubicBezTo>
                            <a:cubicBezTo>
                              <a:pt x="777385" y="-61174"/>
                              <a:pt x="830363" y="51223"/>
                              <a:pt x="971557" y="0"/>
                            </a:cubicBezTo>
                            <a:cubicBezTo>
                              <a:pt x="1112751" y="-51223"/>
                              <a:pt x="1500155" y="15365"/>
                              <a:pt x="1642394" y="0"/>
                            </a:cubicBezTo>
                            <a:cubicBezTo>
                              <a:pt x="1784633" y="-15365"/>
                              <a:pt x="2024000" y="27671"/>
                              <a:pt x="2174437" y="0"/>
                            </a:cubicBezTo>
                            <a:cubicBezTo>
                              <a:pt x="2324874" y="-27671"/>
                              <a:pt x="2448632" y="4401"/>
                              <a:pt x="2706480" y="0"/>
                            </a:cubicBezTo>
                            <a:cubicBezTo>
                              <a:pt x="2964328" y="-4401"/>
                              <a:pt x="3083689" y="76190"/>
                              <a:pt x="3377317" y="0"/>
                            </a:cubicBezTo>
                            <a:cubicBezTo>
                              <a:pt x="3670945" y="-76190"/>
                              <a:pt x="3625664" y="44368"/>
                              <a:pt x="3863096" y="0"/>
                            </a:cubicBezTo>
                            <a:cubicBezTo>
                              <a:pt x="4100528" y="-44368"/>
                              <a:pt x="4382687" y="87039"/>
                              <a:pt x="4626462" y="0"/>
                            </a:cubicBezTo>
                            <a:cubicBezTo>
                              <a:pt x="4655391" y="130318"/>
                              <a:pt x="4585778" y="210255"/>
                              <a:pt x="4626462" y="375937"/>
                            </a:cubicBezTo>
                            <a:cubicBezTo>
                              <a:pt x="4432538" y="418863"/>
                              <a:pt x="4329113" y="351731"/>
                              <a:pt x="4140683" y="375937"/>
                            </a:cubicBezTo>
                            <a:cubicBezTo>
                              <a:pt x="3952253" y="400143"/>
                              <a:pt x="3849657" y="308453"/>
                              <a:pt x="3562376" y="375937"/>
                            </a:cubicBezTo>
                            <a:cubicBezTo>
                              <a:pt x="3275095" y="443421"/>
                              <a:pt x="3253280" y="356774"/>
                              <a:pt x="3030333" y="375937"/>
                            </a:cubicBezTo>
                            <a:cubicBezTo>
                              <a:pt x="2807386" y="395100"/>
                              <a:pt x="2549877" y="302332"/>
                              <a:pt x="2359496" y="375937"/>
                            </a:cubicBezTo>
                            <a:cubicBezTo>
                              <a:pt x="2169115" y="449542"/>
                              <a:pt x="2021551" y="355985"/>
                              <a:pt x="1688659" y="375937"/>
                            </a:cubicBezTo>
                            <a:cubicBezTo>
                              <a:pt x="1355767" y="395889"/>
                              <a:pt x="1382023" y="329052"/>
                              <a:pt x="1202880" y="375937"/>
                            </a:cubicBezTo>
                            <a:cubicBezTo>
                              <a:pt x="1023737" y="422822"/>
                              <a:pt x="865123" y="364308"/>
                              <a:pt x="624572" y="375937"/>
                            </a:cubicBezTo>
                            <a:cubicBezTo>
                              <a:pt x="384021" y="387566"/>
                              <a:pt x="182097" y="328419"/>
                              <a:pt x="0" y="375937"/>
                            </a:cubicBezTo>
                            <a:cubicBezTo>
                              <a:pt x="-5478" y="282296"/>
                              <a:pt x="5876" y="14516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60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C58856-4284-74FF-BF47-4BC66822F372}"/>
              </a:ext>
            </a:extLst>
          </p:cNvPr>
          <p:cNvSpPr/>
          <p:nvPr/>
        </p:nvSpPr>
        <p:spPr>
          <a:xfrm>
            <a:off x="0" y="5765369"/>
            <a:ext cx="12191999" cy="112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E4662E2-4E40-AE9E-73FE-142F7A9B9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91" t="15779" r="34576" b="38944"/>
          <a:stretch/>
        </p:blipFill>
        <p:spPr>
          <a:xfrm>
            <a:off x="2789695" y="4528063"/>
            <a:ext cx="2262753" cy="1983784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B91AB5-6FC8-8AE6-509A-75688C77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91" t="15777" r="34577" b="38947"/>
          <a:stretch/>
        </p:blipFill>
        <p:spPr>
          <a:xfrm>
            <a:off x="9391973" y="4664989"/>
            <a:ext cx="2262752" cy="19837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F8580A8-E1B6-B19E-7F34-EDCDDA6EF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11" y="290568"/>
            <a:ext cx="5785577" cy="630454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Training against larger box annotations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78EC5B-5308-1021-509C-3C9548CA9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9" t="19580" r="39196" b="41741"/>
          <a:stretch/>
        </p:blipFill>
        <p:spPr>
          <a:xfrm>
            <a:off x="7139550" y="4664989"/>
            <a:ext cx="1988950" cy="1983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8EA7D9-7ACC-115D-CB9C-2B325219D872}"/>
              </a:ext>
            </a:extLst>
          </p:cNvPr>
          <p:cNvSpPr txBox="1"/>
          <p:nvPr/>
        </p:nvSpPr>
        <p:spPr>
          <a:xfrm>
            <a:off x="7847306" y="4029558"/>
            <a:ext cx="5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2372F-F428-66AE-264A-3C8FDE44720D}"/>
              </a:ext>
            </a:extLst>
          </p:cNvPr>
          <p:cNvSpPr txBox="1"/>
          <p:nvPr/>
        </p:nvSpPr>
        <p:spPr>
          <a:xfrm>
            <a:off x="9670942" y="4029558"/>
            <a:ext cx="17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LRP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499026-6494-DF0E-A07D-E28390FB1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88" t="20217" r="41417" b="45745"/>
          <a:stretch/>
        </p:blipFill>
        <p:spPr>
          <a:xfrm>
            <a:off x="537275" y="4528063"/>
            <a:ext cx="1988951" cy="1983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31117D-B93A-77A3-81F7-542F292EFD3F}"/>
              </a:ext>
            </a:extLst>
          </p:cNvPr>
          <p:cNvSpPr txBox="1"/>
          <p:nvPr/>
        </p:nvSpPr>
        <p:spPr>
          <a:xfrm>
            <a:off x="1245031" y="4029558"/>
            <a:ext cx="57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LRP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937DEF-6F08-5EDD-3F1E-2298F0FE5517}"/>
              </a:ext>
            </a:extLst>
          </p:cNvPr>
          <p:cNvSpPr txBox="1"/>
          <p:nvPr/>
        </p:nvSpPr>
        <p:spPr>
          <a:xfrm>
            <a:off x="3053164" y="4029558"/>
            <a:ext cx="17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Contrastive LRP</a:t>
            </a:r>
          </a:p>
        </p:txBody>
      </p:sp>
      <p:pic>
        <p:nvPicPr>
          <p:cNvPr id="15" name="Picture 14" descr="A picture containing green, guitar&#10;&#10;Description automatically generated">
            <a:extLst>
              <a:ext uri="{FF2B5EF4-FFF2-40B4-BE49-F238E27FC236}">
                <a16:creationId xmlns:a16="http://schemas.microsoft.com/office/drawing/2014/main" id="{7003D03F-1A83-5EAA-1A6F-9D615F63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55" y="1157840"/>
            <a:ext cx="4773479" cy="2685082"/>
          </a:xfrm>
          <a:prstGeom prst="rect">
            <a:avLst/>
          </a:prstGeom>
        </p:spPr>
      </p:pic>
      <p:pic>
        <p:nvPicPr>
          <p:cNvPr id="17" name="Picture 16" descr="A picture containing green&#10;&#10;Description automatically generated">
            <a:extLst>
              <a:ext uri="{FF2B5EF4-FFF2-40B4-BE49-F238E27FC236}">
                <a16:creationId xmlns:a16="http://schemas.microsoft.com/office/drawing/2014/main" id="{AA7AAEE7-95DE-6184-3C8D-17A992799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760" y="1183485"/>
            <a:ext cx="4773480" cy="26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066" y="2587398"/>
            <a:ext cx="3875868" cy="841602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652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EBA12A-4740-3E9E-C071-35BB119B8662}"/>
              </a:ext>
            </a:extLst>
          </p:cNvPr>
          <p:cNvSpPr txBox="1"/>
          <p:nvPr/>
        </p:nvSpPr>
        <p:spPr>
          <a:xfrm>
            <a:off x="7948558" y="1184003"/>
            <a:ext cx="368005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Prototype detector using Raspberry Pi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131DF1C-EAFE-0D58-7CE4-1A0C6290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6" y="1600200"/>
            <a:ext cx="73152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CC94E-ECF4-22D5-916F-4A41185373F2}"/>
              </a:ext>
            </a:extLst>
          </p:cNvPr>
          <p:cNvSpPr txBox="1"/>
          <p:nvPr/>
        </p:nvSpPr>
        <p:spPr>
          <a:xfrm>
            <a:off x="1422755" y="722338"/>
            <a:ext cx="410963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Lightweight model architecture</a:t>
            </a:r>
          </a:p>
        </p:txBody>
      </p:sp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7749C23-5B03-7D4E-AC53-7B562FEA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8" y="2183224"/>
            <a:ext cx="3810000" cy="2768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CB85DA1-42F5-3330-5D5B-C152A863E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2059" y="3263253"/>
            <a:ext cx="1688525" cy="21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8F4C3AE-86D3-3A7A-7DD4-9D93BE214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" t="6121" r="9438" b="9794"/>
          <a:stretch/>
        </p:blipFill>
        <p:spPr>
          <a:xfrm>
            <a:off x="8864600" y="2509983"/>
            <a:ext cx="3155170" cy="3193393"/>
          </a:xfrm>
          <a:prstGeom prst="rect">
            <a:avLst/>
          </a:prstGeom>
        </p:spPr>
      </p:pic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D960EBE5-E2ED-28B0-653B-8D6525A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28" y="2218187"/>
            <a:ext cx="2768600" cy="2768600"/>
          </a:xfrm>
          <a:prstGeom prst="rect">
            <a:avLst/>
          </a:prstGeom>
        </p:spPr>
      </p:pic>
      <p:pic>
        <p:nvPicPr>
          <p:cNvPr id="9" name="Picture 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2DCB203-9F17-886B-CB39-80AA875D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35" y="62119"/>
            <a:ext cx="3388420" cy="2612472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200FE0C4-C7B1-7882-A188-4EE644EB9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096" y="279095"/>
            <a:ext cx="3587730" cy="2013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83" y="279095"/>
            <a:ext cx="3110151" cy="841602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Shopping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D3098-DD65-AB45-4861-27BCA062E041}"/>
              </a:ext>
            </a:extLst>
          </p:cNvPr>
          <p:cNvSpPr txBox="1"/>
          <p:nvPr/>
        </p:nvSpPr>
        <p:spPr>
          <a:xfrm>
            <a:off x="602167" y="1371599"/>
            <a:ext cx="72036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6"/>
              </a:rPr>
              <a:t>Raspberry Pi 4 Model B</a:t>
            </a:r>
            <a:br>
              <a:rPr lang="en-US" sz="2400" dirty="0"/>
            </a:br>
            <a:r>
              <a:rPr lang="en-US" sz="2400" dirty="0"/>
              <a:t>£45-55; 2-4GB RAM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Camera module V2.1 </a:t>
            </a:r>
            <a:br>
              <a:rPr lang="en-US" sz="2400" dirty="0"/>
            </a:br>
            <a:r>
              <a:rPr lang="en-US" sz="2400" dirty="0"/>
              <a:t>£24.90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Connectivity: </a:t>
            </a:r>
            <a:r>
              <a:rPr lang="en-GB" sz="2400" dirty="0">
                <a:hlinkClick r:id="rId8"/>
              </a:rPr>
              <a:t>4G HAT</a:t>
            </a:r>
            <a:br>
              <a:rPr lang="en-GB" sz="2400" dirty="0"/>
            </a:br>
            <a:r>
              <a:rPr lang="en-GB" sz="2400" dirty="0"/>
              <a:t>£64.50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Power: </a:t>
            </a:r>
            <a:r>
              <a:rPr lang="en-GB" sz="2400" dirty="0">
                <a:hlinkClick r:id="rId9"/>
              </a:rPr>
              <a:t>PiJuice Solar kit</a:t>
            </a:r>
            <a:r>
              <a:rPr lang="en-GB" sz="2400" dirty="0"/>
              <a:t> (Solar panel + battery + HAT)</a:t>
            </a:r>
            <a:br>
              <a:rPr lang="en-GB" sz="2400" dirty="0"/>
            </a:br>
            <a:r>
              <a:rPr lang="en-GB" sz="2400" dirty="0"/>
              <a:t>£89.99-187.49; 6-40 Watt panel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C335E-F2EE-5327-7C5D-E41BC51FD4B7}"/>
              </a:ext>
            </a:extLst>
          </p:cNvPr>
          <p:cNvSpPr txBox="1"/>
          <p:nvPr/>
        </p:nvSpPr>
        <p:spPr>
          <a:xfrm>
            <a:off x="7795216" y="5024736"/>
            <a:ext cx="2138767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£214.39-331.89</a:t>
            </a:r>
          </a:p>
        </p:txBody>
      </p:sp>
    </p:spTree>
    <p:extLst>
      <p:ext uri="{BB962C8B-B14F-4D97-AF65-F5344CB8AC3E}">
        <p14:creationId xmlns:p14="http://schemas.microsoft.com/office/powerpoint/2010/main" val="271480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0DAF-2A5C-3345-B855-649DEE55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766218"/>
            <a:ext cx="27432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Gill Sans MT"/>
              </a:rPr>
              <a:t>The End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058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74" y="1340603"/>
            <a:ext cx="3350150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Hornet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E7DAD-7F12-BBD9-25CF-B15E7E2560D4}"/>
              </a:ext>
            </a:extLst>
          </p:cNvPr>
          <p:cNvSpPr txBox="1"/>
          <p:nvPr/>
        </p:nvSpPr>
        <p:spPr>
          <a:xfrm>
            <a:off x="937651" y="2298674"/>
            <a:ext cx="38978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Polygonal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Overlapping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backgrounds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 insects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C0194E5-DC7B-85D6-E933-99C67452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5721"/>
            <a:ext cx="5065732" cy="272770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D4635E7-51C7-C98F-7D18-612CD849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3423"/>
            <a:ext cx="5065732" cy="272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74" y="1340603"/>
            <a:ext cx="3350150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Hornet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E7DAD-7F12-BBD9-25CF-B15E7E2560D4}"/>
              </a:ext>
            </a:extLst>
          </p:cNvPr>
          <p:cNvSpPr txBox="1"/>
          <p:nvPr/>
        </p:nvSpPr>
        <p:spPr>
          <a:xfrm>
            <a:off x="937651" y="2298674"/>
            <a:ext cx="38978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Polygonal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Overlapping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backgrounds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Timestamps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Other insects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175437-C447-131A-6D8E-222CB59CB3CC}"/>
              </a:ext>
            </a:extLst>
          </p:cNvPr>
          <p:cNvSpPr txBox="1"/>
          <p:nvPr/>
        </p:nvSpPr>
        <p:spPr>
          <a:xfrm>
            <a:off x="7130516" y="1204402"/>
            <a:ext cx="284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Pete’s kitchen hornet</a:t>
            </a:r>
          </a:p>
        </p:txBody>
      </p:sp>
      <p:pic>
        <p:nvPicPr>
          <p:cNvPr id="10" name="Picture 9" descr="A spider on a green surface&#10;&#10;Description automatically generated with medium confidence">
            <a:extLst>
              <a:ext uri="{FF2B5EF4-FFF2-40B4-BE49-F238E27FC236}">
                <a16:creationId xmlns:a16="http://schemas.microsoft.com/office/drawing/2014/main" id="{37B7EEDA-9FE3-6E52-0C05-87BDBCDE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0" y="1761404"/>
            <a:ext cx="6674603" cy="37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1049" y="2606771"/>
            <a:ext cx="7309901" cy="84160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Object detection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273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969" y="623129"/>
            <a:ext cx="1975968" cy="841602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YOLOv5</a:t>
            </a:r>
          </a:p>
        </p:txBody>
      </p:sp>
      <p:pic>
        <p:nvPicPr>
          <p:cNvPr id="4" name="Picture 3" descr="A picture containing text, person, person, sport&#10;&#10;Description automatically generated">
            <a:extLst>
              <a:ext uri="{FF2B5EF4-FFF2-40B4-BE49-F238E27FC236}">
                <a16:creationId xmlns:a16="http://schemas.microsoft.com/office/drawing/2014/main" id="{FA138AAA-4E44-D72C-BA5A-BAB430DC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15" y="2073576"/>
            <a:ext cx="5901676" cy="3319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36506-6B3A-075A-95DC-FBDB322EC1E6}"/>
              </a:ext>
            </a:extLst>
          </p:cNvPr>
          <p:cNvSpPr txBox="1"/>
          <p:nvPr/>
        </p:nvSpPr>
        <p:spPr>
          <a:xfrm>
            <a:off x="7379148" y="3924188"/>
            <a:ext cx="474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State of the art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Transfer learning from trained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Lightweight and heavy architectures</a:t>
            </a:r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FF7D475-3F10-012F-F356-05989C7B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203200"/>
            <a:ext cx="44704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8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149" y="2675395"/>
            <a:ext cx="7299701" cy="150721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Training a robust network: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Image Augmentation</a:t>
            </a:r>
          </a:p>
        </p:txBody>
      </p:sp>
    </p:spTree>
    <p:extLst>
      <p:ext uri="{BB962C8B-B14F-4D97-AF65-F5344CB8AC3E}">
        <p14:creationId xmlns:p14="http://schemas.microsoft.com/office/powerpoint/2010/main" val="9174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9495B80-94D8-F98E-D0D0-8365CF1FD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4912" r="1" b="3932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CF862A-85BD-3B37-BDBC-8A82484F8337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Mosaic tiles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9785"/>
            <a:ext cx="4291362" cy="3132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+mn-lt"/>
              </a:rPr>
              <a:t>Combine backgrounds onto single image</a:t>
            </a:r>
            <a:br>
              <a:rPr lang="en-US" sz="3200" dirty="0">
                <a:solidFill>
                  <a:srgbClr val="FFFFFF"/>
                </a:solidFill>
                <a:latin typeface="+mn-lt"/>
              </a:rPr>
            </a:br>
            <a:endParaRPr lang="en-US" sz="3200" dirty="0">
              <a:solidFill>
                <a:srgbClr val="FFFFFF"/>
              </a:solidFill>
              <a:latin typeface="+mn-lt"/>
            </a:endParaRPr>
          </a:p>
          <a:p>
            <a:r>
              <a:rPr lang="en-US" sz="3200" dirty="0">
                <a:solidFill>
                  <a:srgbClr val="FFFFFF"/>
                </a:solidFill>
                <a:latin typeface="+mn-lt"/>
              </a:rPr>
              <a:t>Randomly crop, shuffle and displace artifacts (e.g. date stamp)</a:t>
            </a:r>
          </a:p>
        </p:txBody>
      </p:sp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4CE9B11-9ABC-7C7F-0247-7486561B7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03" r="6551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630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5BE94D3AC1CD47B6D5F51933EBE405" ma:contentTypeVersion="13" ma:contentTypeDescription="Create a new document." ma:contentTypeScope="" ma:versionID="f69a295038cfcdf9e349a96fc9c03708">
  <xsd:schema xmlns:xsd="http://www.w3.org/2001/XMLSchema" xmlns:xs="http://www.w3.org/2001/XMLSchema" xmlns:p="http://schemas.microsoft.com/office/2006/metadata/properties" xmlns:ns2="07614816-2707-42a8-b695-581e0717c8e1" xmlns:ns3="144d35fb-2f7e-49f9-81dc-f9b2dfd3ee8c" targetNamespace="http://schemas.microsoft.com/office/2006/metadata/properties" ma:root="true" ma:fieldsID="6d9069396db90481e8f1f38a45cf8d8c" ns2:_="" ns3:_="">
    <xsd:import namespace="07614816-2707-42a8-b695-581e0717c8e1"/>
    <xsd:import namespace="144d35fb-2f7e-49f9-81dc-f9b2dfd3e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14816-2707-42a8-b695-581e0717c8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4d35fb-2f7e-49f9-81dc-f9b2dfd3ee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7D4B0F-DB33-485A-AB15-46FA1E2E5D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614816-2707-42a8-b695-581e0717c8e1"/>
    <ds:schemaRef ds:uri="144d35fb-2f7e-49f9-81dc-f9b2dfd3ee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0DEDFA-88BD-4F05-BA00-A480550E18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459A3B-9375-4384-A088-D4E3913AF6E6}">
  <ds:schemaRefs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2006/metadata/properties"/>
    <ds:schemaRef ds:uri="144d35fb-2f7e-49f9-81dc-f9b2dfd3ee8c"/>
    <ds:schemaRef ds:uri="http://www.w3.org/XML/1998/namespace"/>
    <ds:schemaRef ds:uri="http://schemas.microsoft.com/office/infopath/2007/PartnerControls"/>
    <ds:schemaRef ds:uri="07614816-2707-42a8-b695-581e0717c8e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3288</TotalTime>
  <Words>463</Words>
  <Application>Microsoft Macintosh PowerPoint</Application>
  <PresentationFormat>Widescreen</PresentationFormat>
  <Paragraphs>110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Gill Sans MT</vt:lpstr>
      <vt:lpstr>Office Theme</vt:lpstr>
      <vt:lpstr>VespAlert</vt:lpstr>
      <vt:lpstr>Hornet Dataset</vt:lpstr>
      <vt:lpstr>Hornet Dataset</vt:lpstr>
      <vt:lpstr>Hornet Dataset</vt:lpstr>
      <vt:lpstr>Hornet Dataset</vt:lpstr>
      <vt:lpstr>Object detection and classification</vt:lpstr>
      <vt:lpstr>YOLOv5</vt:lpstr>
      <vt:lpstr>Training a robust network: Image Augmentation</vt:lpstr>
      <vt:lpstr>PowerPoint Presentation</vt:lpstr>
      <vt:lpstr>Mosaic tiles</vt:lpstr>
      <vt:lpstr>Mosaic tiles</vt:lpstr>
      <vt:lpstr>PowerPoint Presentation</vt:lpstr>
      <vt:lpstr>Copy-paste augmentation</vt:lpstr>
      <vt:lpstr>Copy-paste augmentation</vt:lpstr>
      <vt:lpstr>Mix-up augmentation</vt:lpstr>
      <vt:lpstr>Mix-up augmentation</vt:lpstr>
      <vt:lpstr>Output: detections with confidence</vt:lpstr>
      <vt:lpstr>Model outputs candidate detections to be sent to bait station attendant.</vt:lpstr>
      <vt:lpstr>Still overfitting?</vt:lpstr>
      <vt:lpstr>Moment of madness</vt:lpstr>
      <vt:lpstr>Rotation augmentation results</vt:lpstr>
      <vt:lpstr>Explaining the machine’s thinking</vt:lpstr>
      <vt:lpstr>Layer-wise Relevance Propagation (LRP)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Contrastive LRP</vt:lpstr>
      <vt:lpstr>Contrastive LRP</vt:lpstr>
      <vt:lpstr>Training against larger box annotations</vt:lpstr>
      <vt:lpstr>Implementation</vt:lpstr>
      <vt:lpstr>PowerPoint Presentation</vt:lpstr>
      <vt:lpstr>Shopping list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Coles, Andy</dc:creator>
  <cp:lastModifiedBy>Corbett, Andrew</cp:lastModifiedBy>
  <cp:revision>119</cp:revision>
  <dcterms:created xsi:type="dcterms:W3CDTF">2018-06-15T15:15:25Z</dcterms:created>
  <dcterms:modified xsi:type="dcterms:W3CDTF">2022-05-26T13:15:40Z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0x0101005F5BE94D3AC1CD47B6D5F51933EBE405</vt:lpwstr>
  </property>
</Properties>
</file>